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o de la higuera" initials="Edlh" lastIdx="4" clrIdx="0">
    <p:extLst>
      <p:ext uri="{19B8F6BF-5375-455C-9EA6-DF929625EA0E}">
        <p15:presenceInfo xmlns:p15="http://schemas.microsoft.com/office/powerpoint/2012/main" userId="c4781d1d88871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B47"/>
    <a:srgbClr val="EC2860"/>
    <a:srgbClr val="DF1322"/>
    <a:srgbClr val="FF0000"/>
    <a:srgbClr val="FA9B60"/>
    <a:srgbClr val="F98035"/>
    <a:srgbClr val="F8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3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11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60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77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87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74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04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28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64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5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93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89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F674-A585-47F0-813E-D09086E1B7C6}" type="datetimeFigureOut">
              <a:rPr lang="es-ES" smtClean="0"/>
              <a:pPr/>
              <a:t>22/02/2021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27330-A6FA-4AC7-9145-3CE64032D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17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ciso.ugr.es/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forms.gle/hi6GPnStt4eakEeS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delahiguera@ugr.e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71BC075-3FB1-4FC8-B1A5-6F52B6EC8F01}"/>
              </a:ext>
            </a:extLst>
          </p:cNvPr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867"/>
              </a:spcAft>
            </a:pPr>
            <a:endParaRPr lang="es-ES" sz="1733" b="1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3C81190-B723-473F-BD44-3F4D643C8213}"/>
              </a:ext>
            </a:extLst>
          </p:cNvPr>
          <p:cNvSpPr/>
          <p:nvPr/>
        </p:nvSpPr>
        <p:spPr>
          <a:xfrm>
            <a:off x="4953000" y="0"/>
            <a:ext cx="4953000" cy="19636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6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70BEBA5-468B-4FA4-B223-C81AAAC41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26" y="5653053"/>
            <a:ext cx="3922747" cy="121793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029B330-38FE-497A-B81E-3F6FDFADF342}"/>
              </a:ext>
            </a:extLst>
          </p:cNvPr>
          <p:cNvSpPr txBox="1"/>
          <p:nvPr/>
        </p:nvSpPr>
        <p:spPr>
          <a:xfrm>
            <a:off x="125579" y="544329"/>
            <a:ext cx="4561899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88"/>
              </a:spcBef>
              <a:spcAft>
                <a:spcPts val="488"/>
              </a:spcAft>
            </a:pPr>
            <a:r>
              <a:rPr lang="es-E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Destinatarios: </a:t>
            </a:r>
            <a:r>
              <a:rPr lang="es-ES" sz="1400" dirty="0">
                <a:solidFill>
                  <a:schemeClr val="bg1"/>
                </a:solidFill>
                <a:latin typeface="Arial Nova" panose="020B0504020202020204" pitchFamily="34" charset="0"/>
              </a:rPr>
              <a:t>estudiantes</a:t>
            </a:r>
            <a:r>
              <a:rPr lang="es-E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Arial Nova" panose="020B0504020202020204" pitchFamily="34" charset="0"/>
              </a:rPr>
              <a:t>de la Facultad de Ciencias Sociales y Jurídicas. </a:t>
            </a:r>
            <a:endParaRPr lang="es-ES" sz="1400" dirty="0" smtClean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just">
              <a:spcBef>
                <a:spcPts val="488"/>
              </a:spcBef>
              <a:spcAft>
                <a:spcPts val="488"/>
              </a:spcAft>
            </a:pPr>
            <a:r>
              <a:rPr lang="es-ES" sz="14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Reconocimiento de 1 Crédito ECTS.</a:t>
            </a:r>
            <a:endParaRPr lang="es-ES" sz="14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just">
              <a:spcBef>
                <a:spcPts val="488"/>
              </a:spcBef>
              <a:spcAft>
                <a:spcPts val="488"/>
              </a:spcAft>
            </a:pPr>
            <a:r>
              <a:rPr lang="es-E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Inscripción: </a:t>
            </a:r>
            <a:r>
              <a:rPr lang="es-ES" sz="1400" dirty="0">
                <a:solidFill>
                  <a:schemeClr val="bg1"/>
                </a:solidFill>
                <a:latin typeface="Arial Nova" panose="020B0504020202020204" pitchFamily="34" charset="0"/>
              </a:rPr>
              <a:t>a través del formulario disponible en la web de la facultad (</a:t>
            </a:r>
            <a:r>
              <a:rPr lang="es-ES" sz="1400" dirty="0">
                <a:latin typeface="Arial Nova" panose="020B0504020202020204" pitchFamily="34" charset="0"/>
                <a:hlinkClick r:id="rId3"/>
              </a:rPr>
              <a:t>http://faciso.ugr.es</a:t>
            </a:r>
            <a:r>
              <a:rPr lang="es-ES" sz="1400" dirty="0" smtClean="0">
                <a:latin typeface="Arial Nova" panose="020B0504020202020204" pitchFamily="34" charset="0"/>
                <a:hlinkClick r:id="rId3"/>
              </a:rPr>
              <a:t>/</a:t>
            </a:r>
            <a:r>
              <a:rPr lang="es-ES" sz="14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). </a:t>
            </a:r>
          </a:p>
          <a:p>
            <a:pPr>
              <a:spcBef>
                <a:spcPts val="488"/>
              </a:spcBef>
              <a:spcAft>
                <a:spcPts val="488"/>
              </a:spcAft>
            </a:pPr>
            <a:r>
              <a:rPr lang="es-ES" sz="14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Enlace a inscripción del alumnado: </a:t>
            </a:r>
            <a:r>
              <a:rPr lang="es-ES" sz="1400" dirty="0">
                <a:solidFill>
                  <a:schemeClr val="bg1"/>
                </a:solidFill>
                <a:latin typeface="Arial Nova" panose="020B0504020202020204" pitchFamily="34" charset="0"/>
                <a:hlinkClick r:id="rId4"/>
              </a:rPr>
              <a:t>https://</a:t>
            </a:r>
            <a:r>
              <a:rPr lang="es-ES" sz="1400" dirty="0" smtClean="0">
                <a:solidFill>
                  <a:schemeClr val="bg1"/>
                </a:solidFill>
                <a:latin typeface="Arial Nova" panose="020B0504020202020204" pitchFamily="34" charset="0"/>
                <a:hlinkClick r:id="rId4"/>
              </a:rPr>
              <a:t>forms.gle/hi6GPnStt4eakEeS9</a:t>
            </a:r>
            <a:endParaRPr lang="es-ES" sz="1400" dirty="0" smtClean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just">
              <a:spcBef>
                <a:spcPts val="488"/>
              </a:spcBef>
              <a:spcAft>
                <a:spcPts val="488"/>
              </a:spcAft>
            </a:pPr>
            <a:endParaRPr lang="es-ES" sz="14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0E5B9F0F-AE18-43C6-9F57-0737E2527A2D}"/>
              </a:ext>
            </a:extLst>
          </p:cNvPr>
          <p:cNvSpPr txBox="1"/>
          <p:nvPr/>
        </p:nvSpPr>
        <p:spPr>
          <a:xfrm>
            <a:off x="367344" y="3267268"/>
            <a:ext cx="3921495" cy="25006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488"/>
              </a:spcAft>
            </a:pPr>
            <a:r>
              <a:rPr lang="es-ES" sz="1600" b="1" dirty="0">
                <a:solidFill>
                  <a:schemeClr val="bg1"/>
                </a:solidFill>
                <a:latin typeface="Arial Nova" panose="020B0504020202020204" pitchFamily="34" charset="0"/>
              </a:rPr>
              <a:t>Comité organizador: </a:t>
            </a:r>
          </a:p>
          <a:p>
            <a:pPr algn="ctr">
              <a:spcAft>
                <a:spcPts val="488"/>
              </a:spcAft>
            </a:pPr>
            <a:r>
              <a:rPr lang="es-ES" sz="16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Emilio José de la Higuera Molina (coord</a:t>
            </a:r>
            <a:r>
              <a:rPr lang="es-ES" sz="1600" dirty="0">
                <a:solidFill>
                  <a:schemeClr val="bg1"/>
                </a:solidFill>
                <a:latin typeface="Arial Nova" panose="020B0504020202020204" pitchFamily="34" charset="0"/>
              </a:rPr>
              <a:t>.), </a:t>
            </a:r>
            <a:r>
              <a:rPr lang="es-ES" sz="16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Cristina Mª Campos Alba, Alejandro Martínez </a:t>
            </a:r>
            <a:r>
              <a:rPr lang="es-ES" sz="16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Dhier</a:t>
            </a:r>
            <a:r>
              <a:rPr lang="es-ES" sz="16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, Juan Antonio Marmolejo </a:t>
            </a:r>
            <a:r>
              <a:rPr lang="es-ES" sz="16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Martín</a:t>
            </a:r>
            <a:endParaRPr lang="es-ES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>
              <a:spcAft>
                <a:spcPts val="488"/>
              </a:spcAft>
            </a:pPr>
            <a:endParaRPr lang="es-ES" sz="1600" dirty="0" smtClean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>
              <a:spcAft>
                <a:spcPts val="488"/>
              </a:spcAft>
            </a:pPr>
            <a:r>
              <a:rPr lang="es-ES" sz="16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Gabinete </a:t>
            </a:r>
            <a:r>
              <a:rPr lang="es-ES" sz="1600" dirty="0">
                <a:solidFill>
                  <a:schemeClr val="bg1"/>
                </a:solidFill>
                <a:latin typeface="Arial Nova" panose="020B0504020202020204" pitchFamily="34" charset="0"/>
              </a:rPr>
              <a:t>de Orientación al Estudiante, Facultad de Ciencias Sociales y Jurídicas.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380CBAF-7AEE-4885-8A99-60D871C82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31" y="4913930"/>
            <a:ext cx="1928269" cy="9871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663459B-8FBB-4708-86A4-DD0CE0A3DC2C}"/>
              </a:ext>
            </a:extLst>
          </p:cNvPr>
          <p:cNvSpPr/>
          <p:nvPr/>
        </p:nvSpPr>
        <p:spPr>
          <a:xfrm>
            <a:off x="375811" y="6060004"/>
            <a:ext cx="3921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88"/>
              </a:spcAft>
            </a:pPr>
            <a:r>
              <a:rPr lang="es-ES" sz="1600" b="1" dirty="0">
                <a:solidFill>
                  <a:schemeClr val="bg1"/>
                </a:solidFill>
                <a:latin typeface="Arial Nova" panose="020B0504020202020204" pitchFamily="34" charset="0"/>
              </a:rPr>
              <a:t>Financiación: </a:t>
            </a:r>
            <a:r>
              <a:rPr lang="es-ES" sz="1600" dirty="0">
                <a:solidFill>
                  <a:schemeClr val="bg1"/>
                </a:solidFill>
                <a:latin typeface="Arial Nova" panose="020B0504020202020204" pitchFamily="34" charset="0"/>
              </a:rPr>
              <a:t>Centro de Promoción de Empleo y Prácticas. UGR.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F2245723-4909-4F11-8D6B-918E80AEC76A}"/>
              </a:ext>
            </a:extLst>
          </p:cNvPr>
          <p:cNvSpPr/>
          <p:nvPr/>
        </p:nvSpPr>
        <p:spPr>
          <a:xfrm>
            <a:off x="5218521" y="419001"/>
            <a:ext cx="4421958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XIII </a:t>
            </a:r>
            <a:r>
              <a:rPr lang="es-ES" sz="1600" b="1" dirty="0">
                <a:solidFill>
                  <a:schemeClr val="bg1"/>
                </a:solidFill>
                <a:latin typeface="Arial Nova" panose="020B0604020202020204" pitchFamily="34" charset="0"/>
              </a:rPr>
              <a:t>JORNADAS SOBRE LA INSERCIÓN PROFESIONAL DEL </a:t>
            </a:r>
            <a:r>
              <a:rPr lang="es-ES" sz="16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ALUMNO DE LA FACULTAD DE CIENCIAS SOCIALES Y JURÍDICAS DE MELILLA </a:t>
            </a:r>
            <a:endParaRPr lang="es-ES" sz="1600" b="1" dirty="0">
              <a:solidFill>
                <a:schemeClr val="bg1"/>
              </a:solidFill>
              <a:latin typeface="Arial Nova" panose="020B0604020202020204" pitchFamily="34" charset="0"/>
            </a:endParaRPr>
          </a:p>
          <a:p>
            <a:pPr algn="ctr"/>
            <a:endParaRPr lang="es-ES" sz="16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444A10F-3C50-4EEF-B959-98C7186965F7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6646" y="5004554"/>
            <a:ext cx="973934" cy="8058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58930"/>
            <a:ext cx="4953000" cy="29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8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F59808BE-5885-4B3A-8FF8-A72B3922497E}"/>
              </a:ext>
            </a:extLst>
          </p:cNvPr>
          <p:cNvSpPr txBox="1"/>
          <p:nvPr/>
        </p:nvSpPr>
        <p:spPr>
          <a:xfrm>
            <a:off x="5555592" y="0"/>
            <a:ext cx="4068907" cy="6155531"/>
          </a:xfrm>
          <a:prstGeom prst="rect">
            <a:avLst/>
          </a:prstGeom>
          <a:noFill/>
          <a:ln w="57150" cmpd="thickThin">
            <a:solidFill>
              <a:schemeClr val="bg1">
                <a:lumMod val="65000"/>
              </a:schemeClr>
            </a:solidFill>
          </a:ln>
          <a:effectLst>
            <a:softEdge rad="64770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867"/>
              </a:spcAft>
            </a:pPr>
            <a:r>
              <a:rPr lang="es-ES" sz="1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Jueves </a:t>
            </a:r>
            <a:r>
              <a:rPr lang="es-ES" sz="1400" b="1" dirty="0" smtClean="0">
                <a:solidFill>
                  <a:schemeClr val="accent1"/>
                </a:solidFill>
                <a:latin typeface="Arial Nova" panose="020B0504020202020204" pitchFamily="34" charset="0"/>
              </a:rPr>
              <a:t>04 </a:t>
            </a:r>
            <a:r>
              <a:rPr lang="es-ES" sz="1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de marzo de </a:t>
            </a:r>
            <a:r>
              <a:rPr lang="es-ES" sz="1400" b="1" dirty="0" smtClean="0">
                <a:solidFill>
                  <a:schemeClr val="accent1"/>
                </a:solidFill>
                <a:latin typeface="Arial Nova" panose="020B0504020202020204" pitchFamily="34" charset="0"/>
              </a:rPr>
              <a:t>2021:</a:t>
            </a:r>
            <a:endParaRPr lang="es-ES" sz="1400" b="1" dirty="0">
              <a:solidFill>
                <a:schemeClr val="accent1"/>
              </a:solidFill>
              <a:latin typeface="Arial Nova" panose="020B0504020202020204" pitchFamily="34" charset="0"/>
            </a:endParaRPr>
          </a:p>
          <a:p>
            <a:pPr algn="just">
              <a:spcAft>
                <a:spcPts val="867"/>
              </a:spcAft>
            </a:pPr>
            <a:r>
              <a:rPr lang="es-ES" sz="1200" b="1" dirty="0">
                <a:latin typeface="Arial Nova" panose="020B0504020202020204" pitchFamily="34" charset="0"/>
              </a:rPr>
              <a:t>10:00 – 11:30: </a:t>
            </a:r>
            <a:r>
              <a:rPr lang="es-ES" sz="1200" b="1" dirty="0" smtClean="0">
                <a:latin typeface="Arial Nova" panose="020B0504020202020204" pitchFamily="34" charset="0"/>
              </a:rPr>
              <a:t>Taller “Prácticas y Competencias profesionales”, a través de plataforma google </a:t>
            </a:r>
            <a:r>
              <a:rPr lang="es-ES" sz="1200" b="1" dirty="0" err="1" smtClean="0">
                <a:latin typeface="Arial Nova" panose="020B0504020202020204" pitchFamily="34" charset="0"/>
              </a:rPr>
              <a:t>meet</a:t>
            </a:r>
            <a:r>
              <a:rPr lang="es-ES" sz="1200" b="1" dirty="0" smtClean="0">
                <a:latin typeface="Arial Nova" panose="020B0504020202020204" pitchFamily="34" charset="0"/>
              </a:rPr>
              <a:t>.  </a:t>
            </a:r>
            <a:endParaRPr lang="es-ES" sz="1200" b="1" dirty="0">
              <a:latin typeface="Arial Nova" panose="020B0504020202020204" pitchFamily="34" charset="0"/>
            </a:endParaRPr>
          </a:p>
          <a:p>
            <a:pPr algn="just">
              <a:spcAft>
                <a:spcPts val="867"/>
              </a:spcAft>
            </a:pPr>
            <a:r>
              <a:rPr lang="es-ES" sz="1200" dirty="0">
                <a:latin typeface="Arial Nova" panose="020B0504020202020204" pitchFamily="34" charset="0"/>
              </a:rPr>
              <a:t>Ponente: </a:t>
            </a:r>
            <a:r>
              <a:rPr lang="es-ES" sz="1200" dirty="0" smtClean="0">
                <a:latin typeface="Arial Nova" panose="020B0504020202020204" pitchFamily="34" charset="0"/>
              </a:rPr>
              <a:t>D. Rafael </a:t>
            </a:r>
            <a:r>
              <a:rPr lang="es-ES" sz="1200" dirty="0" err="1" smtClean="0">
                <a:latin typeface="Arial Nova" panose="020B0504020202020204" pitchFamily="34" charset="0"/>
              </a:rPr>
              <a:t>Peregrín</a:t>
            </a:r>
            <a:r>
              <a:rPr lang="es-ES" sz="1200" dirty="0" smtClean="0">
                <a:latin typeface="Arial Nova" panose="020B0504020202020204" pitchFamily="34" charset="0"/>
              </a:rPr>
              <a:t> Espinosa, Coordinador Técnico de Empleo y Prácticas, UGR</a:t>
            </a:r>
            <a:endParaRPr lang="es-ES" sz="1200" dirty="0">
              <a:latin typeface="Arial Nova" panose="020B0504020202020204" pitchFamily="34" charset="0"/>
            </a:endParaRPr>
          </a:p>
          <a:p>
            <a:pPr algn="just">
              <a:spcAft>
                <a:spcPts val="867"/>
              </a:spcAft>
            </a:pPr>
            <a:r>
              <a:rPr lang="es-ES" sz="1200" b="1" dirty="0">
                <a:latin typeface="Arial Nova" panose="020B0504020202020204" pitchFamily="34" charset="0"/>
              </a:rPr>
              <a:t>11:30 – 12:00: Descanso</a:t>
            </a:r>
          </a:p>
          <a:p>
            <a:pPr algn="just">
              <a:spcAft>
                <a:spcPts val="867"/>
              </a:spcAft>
            </a:pPr>
            <a:r>
              <a:rPr lang="es-ES" sz="1200" b="1" dirty="0">
                <a:latin typeface="Arial Nova" panose="020B0504020202020204" pitchFamily="34" charset="0"/>
              </a:rPr>
              <a:t>12:00 – 14:00: </a:t>
            </a:r>
            <a:r>
              <a:rPr lang="es-ES" sz="1200" b="1" dirty="0" smtClean="0">
                <a:latin typeface="Arial Nova" panose="020B0504020202020204" pitchFamily="34" charset="0"/>
              </a:rPr>
              <a:t>Seminario “Procesos </a:t>
            </a:r>
            <a:r>
              <a:rPr lang="es-ES" sz="1200" b="1" dirty="0">
                <a:latin typeface="Arial Nova" panose="020B0504020202020204" pitchFamily="34" charset="0"/>
              </a:rPr>
              <a:t>de selección de personal”, Aula de </a:t>
            </a:r>
            <a:r>
              <a:rPr lang="es-ES" sz="1200" b="1" dirty="0" smtClean="0">
                <a:latin typeface="Arial Nova" panose="020B0504020202020204" pitchFamily="34" charset="0"/>
              </a:rPr>
              <a:t>Grado y plataforma google </a:t>
            </a:r>
            <a:r>
              <a:rPr lang="es-ES" sz="1200" b="1" dirty="0" err="1" smtClean="0">
                <a:latin typeface="Arial Nova" panose="020B0504020202020204" pitchFamily="34" charset="0"/>
              </a:rPr>
              <a:t>meet</a:t>
            </a:r>
            <a:r>
              <a:rPr lang="es-ES" sz="1200" b="1" dirty="0" smtClean="0">
                <a:latin typeface="Arial Nova" panose="020B0504020202020204" pitchFamily="34" charset="0"/>
              </a:rPr>
              <a:t>. </a:t>
            </a:r>
            <a:endParaRPr lang="es-ES" sz="1200" b="1" dirty="0">
              <a:latin typeface="Arial Nova" panose="020B0504020202020204" pitchFamily="34" charset="0"/>
            </a:endParaRPr>
          </a:p>
          <a:p>
            <a:pPr lvl="0" algn="just">
              <a:spcAft>
                <a:spcPts val="867"/>
              </a:spcAft>
            </a:pPr>
            <a:r>
              <a:rPr lang="es-ES" sz="1200" dirty="0">
                <a:solidFill>
                  <a:prstClr val="black"/>
                </a:solidFill>
                <a:latin typeface="Arial Nova" panose="020B0504020202020204" pitchFamily="34" charset="0"/>
              </a:rPr>
              <a:t>Ponente: D. </a:t>
            </a:r>
            <a:r>
              <a:rPr lang="es-ES" sz="1200" dirty="0" smtClean="0">
                <a:solidFill>
                  <a:prstClr val="black"/>
                </a:solidFill>
                <a:latin typeface="Arial Nova" panose="020B0504020202020204" pitchFamily="34" charset="0"/>
              </a:rPr>
              <a:t>Javier Valero Osuna, Técnico en Investigación e Inserción Laboral, UGR</a:t>
            </a:r>
            <a:endParaRPr lang="es-ES" sz="1200" dirty="0">
              <a:solidFill>
                <a:prstClr val="black"/>
              </a:solidFill>
              <a:latin typeface="Arial Nova" panose="020B0504020202020204" pitchFamily="34" charset="0"/>
            </a:endParaRPr>
          </a:p>
          <a:p>
            <a:pPr algn="just">
              <a:spcAft>
                <a:spcPts val="867"/>
              </a:spcAft>
            </a:pPr>
            <a:r>
              <a:rPr lang="es-ES" sz="1200" b="1" dirty="0" smtClean="0">
                <a:latin typeface="Arial Nova" panose="020B0504020202020204" pitchFamily="34" charset="0"/>
              </a:rPr>
              <a:t>16:30 </a:t>
            </a:r>
            <a:r>
              <a:rPr lang="es-ES" sz="1200" b="1" dirty="0">
                <a:latin typeface="Arial Nova" panose="020B0504020202020204" pitchFamily="34" charset="0"/>
              </a:rPr>
              <a:t>- </a:t>
            </a:r>
            <a:r>
              <a:rPr lang="es-ES" sz="1200" b="1" dirty="0" smtClean="0">
                <a:latin typeface="Arial Nova" panose="020B0504020202020204" pitchFamily="34" charset="0"/>
              </a:rPr>
              <a:t>18:30</a:t>
            </a:r>
            <a:r>
              <a:rPr lang="es-ES" sz="1200" b="1" dirty="0">
                <a:latin typeface="Arial Nova" panose="020B0504020202020204" pitchFamily="34" charset="0"/>
              </a:rPr>
              <a:t>: </a:t>
            </a:r>
            <a:r>
              <a:rPr lang="es-ES" sz="1200" b="1" dirty="0" smtClean="0">
                <a:latin typeface="Arial Nova" panose="020B0504020202020204" pitchFamily="34" charset="0"/>
              </a:rPr>
              <a:t>Taller “</a:t>
            </a:r>
            <a:r>
              <a:rPr lang="es-ES" sz="1200" b="1" dirty="0">
                <a:latin typeface="Arial Nova" panose="020B0504020202020204" pitchFamily="34" charset="0"/>
              </a:rPr>
              <a:t>Currículum”, Aula 21. </a:t>
            </a:r>
          </a:p>
          <a:p>
            <a:pPr algn="just">
              <a:spcAft>
                <a:spcPts val="867"/>
              </a:spcAft>
            </a:pPr>
            <a:r>
              <a:rPr lang="es-ES" sz="1200" dirty="0" smtClean="0">
                <a:latin typeface="Arial Nova" panose="020B0504020202020204" pitchFamily="34" charset="0"/>
              </a:rPr>
              <a:t>Ponente: D. Antonio Lozano Ortega, Técnico en Orientación e Inserción Laboral, UGR</a:t>
            </a:r>
          </a:p>
          <a:p>
            <a:pPr algn="just">
              <a:spcAft>
                <a:spcPts val="867"/>
              </a:spcAft>
            </a:pPr>
            <a:r>
              <a:rPr lang="es-ES" sz="1200" b="1" dirty="0" smtClean="0">
                <a:latin typeface="Arial Nova" panose="020B0504020202020204" pitchFamily="34" charset="0"/>
              </a:rPr>
              <a:t>18:30 </a:t>
            </a:r>
            <a:r>
              <a:rPr lang="es-ES" sz="1200" b="1" dirty="0">
                <a:latin typeface="Arial Nova" panose="020B0504020202020204" pitchFamily="34" charset="0"/>
              </a:rPr>
              <a:t>- </a:t>
            </a:r>
            <a:r>
              <a:rPr lang="es-ES" sz="1200" b="1" dirty="0" smtClean="0">
                <a:latin typeface="Arial Nova" panose="020B0504020202020204" pitchFamily="34" charset="0"/>
              </a:rPr>
              <a:t>19:00: Clausura de las XIII Jornadas de Inserción Profesional del Alumnado de la Facultad de Ciencias Sociales y Jurídicas de Melilla. Salón de Actos. </a:t>
            </a:r>
            <a:endParaRPr lang="es-ES" sz="1200" b="1" dirty="0">
              <a:latin typeface="Arial Nova" panose="020B0504020202020204" pitchFamily="34" charset="0"/>
            </a:endParaRPr>
          </a:p>
          <a:p>
            <a:pPr algn="just">
              <a:spcAft>
                <a:spcPts val="867"/>
              </a:spcAft>
            </a:pPr>
            <a:r>
              <a:rPr lang="es-ES" sz="1000" b="1" dirty="0" smtClean="0">
                <a:latin typeface="Arial Nova" panose="020B0504020202020204" pitchFamily="34" charset="0"/>
              </a:rPr>
              <a:t>NOTAS </a:t>
            </a:r>
            <a:r>
              <a:rPr lang="es-ES" sz="1000" b="1" dirty="0">
                <a:latin typeface="Arial Nova" panose="020B0504020202020204" pitchFamily="34" charset="0"/>
              </a:rPr>
              <a:t>IMPORTANTES:</a:t>
            </a:r>
          </a:p>
          <a:p>
            <a:pPr algn="just">
              <a:spcAft>
                <a:spcPts val="867"/>
              </a:spcAft>
            </a:pPr>
            <a:r>
              <a:rPr lang="es-ES" sz="1000" dirty="0" smtClean="0">
                <a:latin typeface="Arial Nova" panose="020B0504020202020204" pitchFamily="34" charset="0"/>
              </a:rPr>
              <a:t>Debido a la situación de pandemia provocada por el Covid-19, los ponentes de los seminarios y talleres no se desplazarán a Melilla, siendo la modalidad de estos seminarios semipresencial, en el aula/salón fijados y a través del enlace a Google </a:t>
            </a:r>
            <a:r>
              <a:rPr lang="es-ES" sz="1000" dirty="0" err="1" smtClean="0">
                <a:latin typeface="Arial Nova" panose="020B0504020202020204" pitchFamily="34" charset="0"/>
              </a:rPr>
              <a:t>Meet</a:t>
            </a:r>
            <a:r>
              <a:rPr lang="es-ES" sz="1000" dirty="0" smtClean="0">
                <a:latin typeface="Arial Nova" panose="020B0504020202020204" pitchFamily="34" charset="0"/>
              </a:rPr>
              <a:t> siguiente: </a:t>
            </a:r>
          </a:p>
          <a:p>
            <a:pPr algn="just">
              <a:spcAft>
                <a:spcPts val="867"/>
              </a:spcAft>
            </a:pPr>
            <a:r>
              <a:rPr lang="es-ES" sz="1000" dirty="0" smtClean="0">
                <a:latin typeface="Arial Nova" panose="020B0504020202020204" pitchFamily="34" charset="0"/>
              </a:rPr>
              <a:t>ENLACE: meet.google.com/</a:t>
            </a:r>
            <a:r>
              <a:rPr lang="es-ES" sz="1000" dirty="0" err="1" smtClean="0">
                <a:latin typeface="Arial Nova" panose="020B0504020202020204" pitchFamily="34" charset="0"/>
              </a:rPr>
              <a:t>yus-kqyj-znb</a:t>
            </a:r>
            <a:endParaRPr lang="es-ES" sz="1000" dirty="0">
              <a:latin typeface="Arial Nova" panose="020B0504020202020204" pitchFamily="34" charset="0"/>
            </a:endParaRPr>
          </a:p>
          <a:p>
            <a:pPr algn="just">
              <a:spcAft>
                <a:spcPts val="867"/>
              </a:spcAft>
            </a:pPr>
            <a:r>
              <a:rPr lang="es-ES" sz="1000" b="1" dirty="0" smtClean="0">
                <a:latin typeface="Arial Nova" panose="020B0504020202020204" pitchFamily="34" charset="0"/>
              </a:rPr>
              <a:t>Para la obtención del </a:t>
            </a:r>
            <a:r>
              <a:rPr lang="es-ES" sz="1000" b="1" dirty="0" smtClean="0">
                <a:latin typeface="Arial Nova" panose="020B0504020202020204" pitchFamily="34" charset="0"/>
              </a:rPr>
              <a:t>certificado de asistencia y reconocimiento de 1 crédito ECTS, </a:t>
            </a:r>
            <a:r>
              <a:rPr lang="es-ES" sz="1000" b="1" dirty="0" smtClean="0">
                <a:latin typeface="Arial Nova" panose="020B0504020202020204" pitchFamily="34" charset="0"/>
              </a:rPr>
              <a:t>los alumnos tendrán que enviar un breve resumen de los temas tratados en la mesa redonda y el desarrollo del CV. Esto tendrá que ser enviado al comité organizador, a la dirección de correo electrónico </a:t>
            </a:r>
            <a:r>
              <a:rPr lang="es-ES" sz="1000" b="1" dirty="0" smtClean="0">
                <a:latin typeface="Arial Nova" panose="020B0504020202020204" pitchFamily="34" charset="0"/>
                <a:hlinkClick r:id="rId2"/>
              </a:rPr>
              <a:t>edelahiguera@ugr.es</a:t>
            </a:r>
            <a:r>
              <a:rPr lang="es-ES" sz="1000" b="1" dirty="0" smtClean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6AD275E-49CE-47E3-A006-C9896003385B}"/>
              </a:ext>
            </a:extLst>
          </p:cNvPr>
          <p:cNvSpPr txBox="1"/>
          <p:nvPr/>
        </p:nvSpPr>
        <p:spPr>
          <a:xfrm>
            <a:off x="141199" y="-47776"/>
            <a:ext cx="4068906" cy="779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67"/>
              </a:spcAft>
            </a:pPr>
            <a:r>
              <a:rPr lang="es-ES" sz="1400" b="1" dirty="0">
                <a:latin typeface="Arial Nova" panose="020B0504020202020204" pitchFamily="34" charset="0"/>
              </a:rPr>
              <a:t>PROGRAMA DE ACTIVIDADES</a:t>
            </a:r>
          </a:p>
          <a:p>
            <a:pPr algn="just">
              <a:spcAft>
                <a:spcPts val="867"/>
              </a:spcAft>
            </a:pPr>
            <a:r>
              <a:rPr lang="es-ES" sz="1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Miércoles </a:t>
            </a:r>
            <a:r>
              <a:rPr lang="es-ES" sz="1400" b="1" dirty="0" smtClean="0">
                <a:solidFill>
                  <a:schemeClr val="accent1"/>
                </a:solidFill>
                <a:latin typeface="Arial Nova" panose="020B0504020202020204" pitchFamily="34" charset="0"/>
              </a:rPr>
              <a:t>03 </a:t>
            </a:r>
            <a:r>
              <a:rPr lang="es-ES" sz="1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de marzo de </a:t>
            </a:r>
            <a:r>
              <a:rPr lang="es-ES" sz="1400" b="1" dirty="0" smtClean="0">
                <a:solidFill>
                  <a:schemeClr val="accent1"/>
                </a:solidFill>
                <a:latin typeface="Arial Nova" panose="020B0504020202020204" pitchFamily="34" charset="0"/>
              </a:rPr>
              <a:t>2021:</a:t>
            </a:r>
            <a:endParaRPr lang="es-ES" sz="1400" b="1" dirty="0">
              <a:solidFill>
                <a:schemeClr val="accent1"/>
              </a:solidFill>
              <a:latin typeface="Arial Nova" panose="020B0504020202020204" pitchFamily="34" charset="0"/>
            </a:endParaRPr>
          </a:p>
          <a:p>
            <a:pPr algn="just">
              <a:spcAft>
                <a:spcPts val="867"/>
              </a:spcAft>
            </a:pPr>
            <a:r>
              <a:rPr lang="es-ES" sz="1200" b="1" dirty="0">
                <a:latin typeface="Arial Nova" panose="020B0504020202020204" pitchFamily="34" charset="0"/>
              </a:rPr>
              <a:t>10:00 – 10:30: Inauguración </a:t>
            </a:r>
            <a:r>
              <a:rPr lang="es-ES" sz="1200" b="1" dirty="0" smtClean="0">
                <a:latin typeface="Arial Nova" panose="020B0504020202020204" pitchFamily="34" charset="0"/>
              </a:rPr>
              <a:t>XIII </a:t>
            </a:r>
            <a:r>
              <a:rPr lang="es-ES" sz="1200" b="1" dirty="0">
                <a:latin typeface="Arial Nova" panose="020B0504020202020204" pitchFamily="34" charset="0"/>
              </a:rPr>
              <a:t>Jornadas Inserción Profesional. Salón de Actos</a:t>
            </a:r>
            <a:r>
              <a:rPr lang="es-ES" sz="1200" b="1" dirty="0" smtClean="0">
                <a:latin typeface="Arial Nova" panose="020B0504020202020204" pitchFamily="34" charset="0"/>
              </a:rPr>
              <a:t>.</a:t>
            </a:r>
          </a:p>
          <a:p>
            <a:pPr algn="just">
              <a:spcAft>
                <a:spcPts val="867"/>
              </a:spcAft>
            </a:pPr>
            <a:r>
              <a:rPr lang="es-ES" sz="1200" dirty="0" smtClean="0">
                <a:latin typeface="Arial Nova" panose="020B0504020202020204" pitchFamily="34" charset="0"/>
              </a:rPr>
              <a:t>D. Alejandro Martínez </a:t>
            </a:r>
            <a:r>
              <a:rPr lang="es-ES" sz="1200" dirty="0" err="1" smtClean="0">
                <a:latin typeface="Arial Nova" panose="020B0504020202020204" pitchFamily="34" charset="0"/>
              </a:rPr>
              <a:t>Dhier</a:t>
            </a:r>
            <a:r>
              <a:rPr lang="es-ES" sz="1200" dirty="0" smtClean="0">
                <a:latin typeface="Arial Nova" panose="020B0504020202020204" pitchFamily="34" charset="0"/>
              </a:rPr>
              <a:t>, Decano de la Facultad de Ciencias Sociales y Jurídicas, UGR</a:t>
            </a:r>
          </a:p>
          <a:p>
            <a:pPr algn="just">
              <a:spcAft>
                <a:spcPts val="867"/>
              </a:spcAft>
            </a:pPr>
            <a:r>
              <a:rPr lang="es-ES" sz="1200" dirty="0" smtClean="0">
                <a:latin typeface="Arial Nova" panose="020B0504020202020204" pitchFamily="34" charset="0"/>
              </a:rPr>
              <a:t>D. Emilio José de la Higuera Molina, Coordinador del Gabinete de Orientación al Estudiantes de la Facultad de Ciencias Sociales y Jurídicas, UGR</a:t>
            </a:r>
            <a:endParaRPr lang="es-ES" sz="1200" dirty="0">
              <a:latin typeface="Arial Nova" panose="020B0504020202020204" pitchFamily="34" charset="0"/>
            </a:endParaRPr>
          </a:p>
          <a:p>
            <a:pPr algn="just">
              <a:spcAft>
                <a:spcPts val="867"/>
              </a:spcAft>
            </a:pPr>
            <a:r>
              <a:rPr lang="es-ES" sz="1200" b="1" dirty="0">
                <a:latin typeface="Arial Nova" panose="020B0504020202020204" pitchFamily="34" charset="0"/>
              </a:rPr>
              <a:t>10:30 – 11:30: Seminario </a:t>
            </a:r>
            <a:r>
              <a:rPr lang="es-ES" sz="1200" b="1" dirty="0" smtClean="0">
                <a:latin typeface="Arial Nova" panose="020B0504020202020204" pitchFamily="34" charset="0"/>
              </a:rPr>
              <a:t>“Cómo empezar mi carrera investigadora”, </a:t>
            </a:r>
            <a:r>
              <a:rPr lang="es-ES" sz="1200" b="1" dirty="0">
                <a:latin typeface="Arial Nova" panose="020B0504020202020204" pitchFamily="34" charset="0"/>
              </a:rPr>
              <a:t>Salón de Actos. </a:t>
            </a:r>
          </a:p>
          <a:p>
            <a:pPr algn="just">
              <a:spcAft>
                <a:spcPts val="867"/>
              </a:spcAft>
            </a:pPr>
            <a:r>
              <a:rPr lang="es-ES" sz="1200" dirty="0" smtClean="0">
                <a:latin typeface="Arial Nova" panose="020B0504020202020204" pitchFamily="34" charset="0"/>
              </a:rPr>
              <a:t>Ponente: </a:t>
            </a:r>
            <a:r>
              <a:rPr lang="es-ES" sz="1200" dirty="0">
                <a:latin typeface="Arial Nova" panose="020B0504020202020204" pitchFamily="34" charset="0"/>
              </a:rPr>
              <a:t>Dña. Cristina María Campos Alba, Dpto. Economía Financiera y Contabilidad, UGR</a:t>
            </a:r>
          </a:p>
          <a:p>
            <a:pPr algn="just">
              <a:spcAft>
                <a:spcPts val="867"/>
              </a:spcAft>
            </a:pPr>
            <a:r>
              <a:rPr lang="es-ES" sz="1200" b="1" dirty="0" smtClean="0">
                <a:latin typeface="Arial Nova" panose="020B0504020202020204" pitchFamily="34" charset="0"/>
              </a:rPr>
              <a:t>11:30 </a:t>
            </a:r>
            <a:r>
              <a:rPr lang="es-ES" sz="1200" b="1" dirty="0">
                <a:latin typeface="Arial Nova" panose="020B0504020202020204" pitchFamily="34" charset="0"/>
              </a:rPr>
              <a:t>– 12:00: Descanso</a:t>
            </a:r>
          </a:p>
          <a:p>
            <a:pPr algn="just">
              <a:spcAft>
                <a:spcPts val="867"/>
              </a:spcAft>
            </a:pPr>
            <a:r>
              <a:rPr lang="es-ES" sz="1200" b="1" dirty="0">
                <a:latin typeface="Arial Nova" panose="020B0504020202020204" pitchFamily="34" charset="0"/>
              </a:rPr>
              <a:t>12:00 – 14:00: Seminario </a:t>
            </a:r>
            <a:r>
              <a:rPr lang="es-ES" sz="1200" b="1" dirty="0" smtClean="0">
                <a:latin typeface="Arial Nova" panose="020B0504020202020204" pitchFamily="34" charset="0"/>
              </a:rPr>
              <a:t>“Salidas profesionales”, a través de plataforma google </a:t>
            </a:r>
            <a:r>
              <a:rPr lang="es-ES" sz="1200" b="1" dirty="0" err="1" smtClean="0">
                <a:latin typeface="Arial Nova" panose="020B0504020202020204" pitchFamily="34" charset="0"/>
              </a:rPr>
              <a:t>meet</a:t>
            </a:r>
            <a:r>
              <a:rPr lang="es-ES" sz="1200" b="1" dirty="0" smtClean="0">
                <a:latin typeface="Arial Nova" panose="020B0504020202020204" pitchFamily="34" charset="0"/>
              </a:rPr>
              <a:t>. </a:t>
            </a:r>
            <a:endParaRPr lang="es-ES" sz="1200" b="1" dirty="0">
              <a:latin typeface="Arial Nova" panose="020B0504020202020204" pitchFamily="34" charset="0"/>
            </a:endParaRPr>
          </a:p>
          <a:p>
            <a:pPr algn="just">
              <a:spcAft>
                <a:spcPts val="867"/>
              </a:spcAft>
            </a:pPr>
            <a:r>
              <a:rPr lang="es-ES" sz="1200" dirty="0">
                <a:latin typeface="Arial Nova" panose="020B0504020202020204" pitchFamily="34" charset="0"/>
              </a:rPr>
              <a:t>Ponente: </a:t>
            </a:r>
            <a:r>
              <a:rPr lang="es-ES" sz="1200" dirty="0" smtClean="0">
                <a:latin typeface="Arial Nova" panose="020B0504020202020204" pitchFamily="34" charset="0"/>
              </a:rPr>
              <a:t>Dña. Rosa Castilla </a:t>
            </a:r>
            <a:r>
              <a:rPr lang="es-ES" sz="1200" dirty="0" err="1" smtClean="0">
                <a:latin typeface="Arial Nova" panose="020B0504020202020204" pitchFamily="34" charset="0"/>
              </a:rPr>
              <a:t>Rios</a:t>
            </a:r>
            <a:r>
              <a:rPr lang="es-ES" sz="1200" dirty="0" smtClean="0">
                <a:latin typeface="Arial Nova" panose="020B0504020202020204" pitchFamily="34" charset="0"/>
              </a:rPr>
              <a:t>, Técnica de Orientación e Inserción Laboral, </a:t>
            </a:r>
            <a:r>
              <a:rPr lang="es-ES" sz="1200" dirty="0">
                <a:latin typeface="Arial Nova" panose="020B0504020202020204" pitchFamily="34" charset="0"/>
              </a:rPr>
              <a:t>UGR</a:t>
            </a:r>
          </a:p>
          <a:p>
            <a:pPr algn="just">
              <a:spcAft>
                <a:spcPts val="867"/>
              </a:spcAft>
            </a:pPr>
            <a:r>
              <a:rPr lang="es-ES" sz="1200" b="1" dirty="0" smtClean="0">
                <a:latin typeface="Arial Nova" panose="020B0504020202020204" pitchFamily="34" charset="0"/>
              </a:rPr>
              <a:t>16:30 </a:t>
            </a:r>
            <a:r>
              <a:rPr lang="es-ES" sz="1200" b="1" dirty="0">
                <a:latin typeface="Arial Nova" panose="020B0504020202020204" pitchFamily="34" charset="0"/>
              </a:rPr>
              <a:t>– </a:t>
            </a:r>
            <a:r>
              <a:rPr lang="es-ES" sz="1200" b="1" dirty="0" smtClean="0">
                <a:latin typeface="Arial Nova" panose="020B0504020202020204" pitchFamily="34" charset="0"/>
              </a:rPr>
              <a:t>18:30</a:t>
            </a:r>
            <a:r>
              <a:rPr lang="es-ES" sz="1200" b="1" dirty="0">
                <a:latin typeface="Arial Nova" panose="020B0504020202020204" pitchFamily="34" charset="0"/>
              </a:rPr>
              <a:t>: Mesa redonda </a:t>
            </a:r>
            <a:r>
              <a:rPr lang="es-ES" sz="1200" b="1" dirty="0" smtClean="0">
                <a:latin typeface="Arial Nova" panose="020B0504020202020204" pitchFamily="34" charset="0"/>
              </a:rPr>
              <a:t>“Sector Público y Sector Público, un acercamiento al mercado laboral melillense”,  </a:t>
            </a:r>
            <a:r>
              <a:rPr lang="es-ES" sz="1200" b="1" dirty="0">
                <a:latin typeface="Arial Nova" panose="020B0504020202020204" pitchFamily="34" charset="0"/>
              </a:rPr>
              <a:t>Salón de Actos. </a:t>
            </a:r>
            <a:endParaRPr lang="es-ES" sz="1200" b="1" dirty="0" smtClean="0">
              <a:latin typeface="Arial Nova" panose="020B0504020202020204" pitchFamily="34" charset="0"/>
            </a:endParaRPr>
          </a:p>
          <a:p>
            <a:pPr algn="just">
              <a:spcAft>
                <a:spcPts val="867"/>
              </a:spcAft>
            </a:pPr>
            <a:r>
              <a:rPr lang="es-ES" sz="1200" dirty="0">
                <a:latin typeface="Arial Nova" panose="020B0504020202020204" pitchFamily="34" charset="0"/>
              </a:rPr>
              <a:t>Presidida por </a:t>
            </a:r>
            <a:r>
              <a:rPr lang="es-ES" sz="1200" dirty="0" smtClean="0">
                <a:latin typeface="Arial Nova" panose="020B0504020202020204" pitchFamily="34" charset="0"/>
              </a:rPr>
              <a:t>: </a:t>
            </a:r>
            <a:r>
              <a:rPr lang="es-ES" sz="1200" dirty="0" smtClean="0">
                <a:latin typeface="Arial Nova" panose="020B0504020202020204" pitchFamily="34" charset="0"/>
              </a:rPr>
              <a:t>D. Juan Antonio Marmolejo Martín, Dpto. Estadística e Investigación Operativa</a:t>
            </a:r>
            <a:endParaRPr lang="es-ES" sz="1200" dirty="0">
              <a:latin typeface="Arial Nova" panose="020B0504020202020204" pitchFamily="34" charset="0"/>
            </a:endParaRPr>
          </a:p>
          <a:p>
            <a:pPr algn="just">
              <a:spcAft>
                <a:spcPts val="867"/>
              </a:spcAft>
            </a:pPr>
            <a:r>
              <a:rPr lang="es-ES" sz="1200" dirty="0">
                <a:latin typeface="Arial Nova" panose="020B0504020202020204" pitchFamily="34" charset="0"/>
              </a:rPr>
              <a:t>Dña. </a:t>
            </a:r>
            <a:r>
              <a:rPr lang="es-ES" sz="1200" dirty="0" smtClean="0">
                <a:latin typeface="Arial Nova" panose="020B0504020202020204" pitchFamily="34" charset="0"/>
              </a:rPr>
              <a:t>Gloria Rojas Ruíz</a:t>
            </a:r>
            <a:r>
              <a:rPr lang="es-ES" sz="1200" dirty="0">
                <a:latin typeface="Arial Nova" panose="020B0504020202020204" pitchFamily="34" charset="0"/>
              </a:rPr>
              <a:t>, Vicepresidenta primera y Consejera de Presidencia y Administración Pública de la Ciudad Autónoma de </a:t>
            </a:r>
            <a:r>
              <a:rPr lang="es-ES" sz="1200" dirty="0" smtClean="0">
                <a:latin typeface="Arial Nova" panose="020B0504020202020204" pitchFamily="34" charset="0"/>
              </a:rPr>
              <a:t>Melilla</a:t>
            </a:r>
          </a:p>
          <a:p>
            <a:pPr algn="just">
              <a:spcAft>
                <a:spcPts val="867"/>
              </a:spcAft>
            </a:pPr>
            <a:r>
              <a:rPr lang="es-ES" sz="1200" dirty="0" smtClean="0">
                <a:latin typeface="Arial Nova" panose="020B0504020202020204" pitchFamily="34" charset="0"/>
              </a:rPr>
              <a:t>D. Enrique Alcoba Ruíz, Presidente de la CEME</a:t>
            </a:r>
          </a:p>
          <a:p>
            <a:pPr algn="just">
              <a:spcAft>
                <a:spcPts val="867"/>
              </a:spcAft>
            </a:pPr>
            <a:r>
              <a:rPr lang="es-ES" sz="1200" dirty="0" smtClean="0">
                <a:latin typeface="Arial Nova" panose="020B0504020202020204" pitchFamily="34" charset="0"/>
              </a:rPr>
              <a:t>D</a:t>
            </a:r>
            <a:r>
              <a:rPr lang="es-ES" sz="1200" dirty="0">
                <a:latin typeface="Arial Nova" panose="020B0504020202020204" pitchFamily="34" charset="0"/>
              </a:rPr>
              <a:t>. Saturnino Martínez </a:t>
            </a:r>
            <a:r>
              <a:rPr lang="es-ES" sz="1200" dirty="0" err="1" smtClean="0">
                <a:latin typeface="Arial Nova" panose="020B0504020202020204" pitchFamily="34" charset="0"/>
              </a:rPr>
              <a:t>Verdú</a:t>
            </a:r>
            <a:r>
              <a:rPr lang="es-ES" sz="1200" dirty="0">
                <a:latin typeface="Arial Nova" panose="020B0504020202020204" pitchFamily="34" charset="0"/>
              </a:rPr>
              <a:t>, Jefe de la Inspección de Trabajo de Melilla</a:t>
            </a:r>
          </a:p>
          <a:p>
            <a:pPr algn="just">
              <a:spcAft>
                <a:spcPts val="867"/>
              </a:spcAft>
            </a:pPr>
            <a:r>
              <a:rPr lang="es-ES" sz="1200" dirty="0" smtClean="0">
                <a:latin typeface="Arial Nova" panose="020B0504020202020204" pitchFamily="34" charset="0"/>
              </a:rPr>
              <a:t>D</a:t>
            </a:r>
            <a:r>
              <a:rPr lang="es-ES" sz="1200" dirty="0">
                <a:latin typeface="Arial Nova" panose="020B0504020202020204" pitchFamily="34" charset="0"/>
              </a:rPr>
              <a:t>. José Ignacio Valero Escribano, Delegado de Economía y Hacienda en Melilla, Interventor Delegado Territorial</a:t>
            </a:r>
            <a:endParaRPr lang="es-ES" sz="1200" b="1" dirty="0" smtClean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81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3665</TotalTime>
  <Words>596</Words>
  <Application>Microsoft Office PowerPoint</Application>
  <PresentationFormat>A4 (210 x 297 mm)</PresentationFormat>
  <Paragraphs>39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Nova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Gemma</dc:creator>
  <cp:lastModifiedBy>Emilio de la higuera</cp:lastModifiedBy>
  <cp:revision>94</cp:revision>
  <cp:lastPrinted>2020-02-05T17:43:34Z</cp:lastPrinted>
  <dcterms:created xsi:type="dcterms:W3CDTF">2019-03-01T16:04:37Z</dcterms:created>
  <dcterms:modified xsi:type="dcterms:W3CDTF">2021-02-22T18:56:27Z</dcterms:modified>
</cp:coreProperties>
</file>